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9" r:id="rId13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5" autoAdjust="0"/>
    <p:restoredTop sz="88968" autoAdjust="0"/>
  </p:normalViewPr>
  <p:slideViewPr>
    <p:cSldViewPr>
      <p:cViewPr varScale="1">
        <p:scale>
          <a:sx n="48" d="100"/>
          <a:sy n="48" d="100"/>
        </p:scale>
        <p:origin x="-2340" y="-10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5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Incidentes</c:v>
                </c:pt>
              </c:strCache>
            </c:strRef>
          </c:tx>
          <c:cat>
            <c:strRef>
              <c:f>Hoja1!$A$2</c:f>
              <c:strCache>
                <c:ptCount val="1"/>
                <c:pt idx="0">
                  <c:v>*Hospital General Juan María de Salvatierra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106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Prevalentes</c:v>
                </c:pt>
              </c:strCache>
            </c:strRef>
          </c:tx>
          <c:cat>
            <c:strRef>
              <c:f>Hoja1!$A$2</c:f>
              <c:strCache>
                <c:ptCount val="1"/>
                <c:pt idx="0">
                  <c:v>*Hospital General Juan María de Salvatierra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24</c:v>
                </c:pt>
              </c:numCache>
            </c:numRef>
          </c:val>
        </c:ser>
        <c:axId val="81672064"/>
        <c:axId val="81711104"/>
      </c:barChart>
      <c:catAx>
        <c:axId val="81672064"/>
        <c:scaling>
          <c:orientation val="minMax"/>
        </c:scaling>
        <c:axPos val="b"/>
        <c:numFmt formatCode="General" sourceLinked="0"/>
        <c:tickLblPos val="nextTo"/>
        <c:crossAx val="81711104"/>
        <c:crosses val="autoZero"/>
        <c:auto val="1"/>
        <c:lblAlgn val="ctr"/>
        <c:lblOffset val="100"/>
      </c:catAx>
      <c:valAx>
        <c:axId val="81711104"/>
        <c:scaling>
          <c:orientation val="minMax"/>
        </c:scaling>
        <c:axPos val="l"/>
        <c:majorGridlines/>
        <c:numFmt formatCode="General" sourceLinked="1"/>
        <c:tickLblPos val="nextTo"/>
        <c:crossAx val="81672064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>
        <c:manualLayout>
          <c:layoutTarget val="inner"/>
          <c:xMode val="edge"/>
          <c:yMode val="edge"/>
          <c:x val="0.41489873950941342"/>
          <c:y val="2.0980137351567781E-2"/>
          <c:w val="0.53340883315511523"/>
          <c:h val="0.83853524099900301"/>
        </c:manualLayout>
      </c:layout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Visual</c:v>
                </c:pt>
                <c:pt idx="1">
                  <c:v>Sin discapacidad</c:v>
                </c:pt>
                <c:pt idx="2">
                  <c:v>Motora</c:v>
                </c:pt>
                <c:pt idx="3">
                  <c:v>Discapacidades multiples</c:v>
                </c:pt>
                <c:pt idx="4">
                  <c:v>Auditiva</c:v>
                </c:pt>
                <c:pt idx="5">
                  <c:v>Autocuidado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19</c:v>
                </c:pt>
                <c:pt idx="1">
                  <c:v>78</c:v>
                </c:pt>
                <c:pt idx="2">
                  <c:v>18</c:v>
                </c:pt>
                <c:pt idx="3">
                  <c:v>14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axId val="92925312"/>
        <c:axId val="93005312"/>
      </c:barChart>
      <c:catAx>
        <c:axId val="92925312"/>
        <c:scaling>
          <c:orientation val="minMax"/>
        </c:scaling>
        <c:axPos val="l"/>
        <c:numFmt formatCode="General" sourceLinked="0"/>
        <c:majorTickMark val="none"/>
        <c:tickLblPos val="nextTo"/>
        <c:crossAx val="93005312"/>
        <c:crosses val="autoZero"/>
        <c:auto val="1"/>
        <c:lblAlgn val="ctr"/>
        <c:lblOffset val="100"/>
      </c:catAx>
      <c:valAx>
        <c:axId val="93005312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92925312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Masculino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65 Y &gt;</c:v>
                </c:pt>
                <c:pt idx="1">
                  <c:v>60 - 64</c:v>
                </c:pt>
                <c:pt idx="2">
                  <c:v>50 - 59</c:v>
                </c:pt>
                <c:pt idx="3">
                  <c:v>45 - 49</c:v>
                </c:pt>
                <c:pt idx="4">
                  <c:v>25 - 44</c:v>
                </c:pt>
                <c:pt idx="5">
                  <c:v> 20 - 24</c:v>
                </c:pt>
                <c:pt idx="6">
                  <c:v>Menores de 20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12</c:v>
                </c:pt>
                <c:pt idx="1">
                  <c:v>7</c:v>
                </c:pt>
                <c:pt idx="2">
                  <c:v>31</c:v>
                </c:pt>
                <c:pt idx="3">
                  <c:v>8</c:v>
                </c:pt>
                <c:pt idx="4">
                  <c:v>9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Femenino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65 Y &gt;</c:v>
                </c:pt>
                <c:pt idx="1">
                  <c:v>60 - 64</c:v>
                </c:pt>
                <c:pt idx="2">
                  <c:v>50 - 59</c:v>
                </c:pt>
                <c:pt idx="3">
                  <c:v>45 - 49</c:v>
                </c:pt>
                <c:pt idx="4">
                  <c:v>25 - 44</c:v>
                </c:pt>
                <c:pt idx="5">
                  <c:v> 20 - 24</c:v>
                </c:pt>
                <c:pt idx="6">
                  <c:v>Menores de 20</c:v>
                </c:pt>
              </c:strCache>
            </c:strRef>
          </c:cat>
          <c:val>
            <c:numRef>
              <c:f>Hoja1!$C$2:$C$8</c:f>
              <c:numCache>
                <c:formatCode>General</c:formatCode>
                <c:ptCount val="7"/>
                <c:pt idx="0">
                  <c:v>19</c:v>
                </c:pt>
                <c:pt idx="1">
                  <c:v>5</c:v>
                </c:pt>
                <c:pt idx="2">
                  <c:v>16</c:v>
                </c:pt>
                <c:pt idx="3">
                  <c:v>6</c:v>
                </c:pt>
                <c:pt idx="4">
                  <c:v>16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</c:ser>
        <c:axId val="81934592"/>
        <c:axId val="82841984"/>
      </c:barChart>
      <c:catAx>
        <c:axId val="81934592"/>
        <c:scaling>
          <c:orientation val="minMax"/>
        </c:scaling>
        <c:axPos val="l"/>
        <c:numFmt formatCode="General" sourceLinked="0"/>
        <c:majorTickMark val="none"/>
        <c:tickLblPos val="nextTo"/>
        <c:crossAx val="82841984"/>
        <c:crosses val="autoZero"/>
        <c:auto val="1"/>
        <c:lblAlgn val="ctr"/>
        <c:lblOffset val="100"/>
      </c:catAx>
      <c:valAx>
        <c:axId val="82841984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81934592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Hoja1!$A$2:$A$9</c:f>
              <c:strCache>
                <c:ptCount val="8"/>
                <c:pt idx="0">
                  <c:v>Metformina-Insulinas </c:v>
                </c:pt>
                <c:pt idx="1">
                  <c:v>Glibenclamida-Insulina</c:v>
                </c:pt>
                <c:pt idx="2">
                  <c:v>Combinado oral e insulina </c:v>
                </c:pt>
                <c:pt idx="3">
                  <c:v>Sin tratamiento </c:v>
                </c:pt>
                <c:pt idx="4">
                  <c:v>Glibenclamida</c:v>
                </c:pt>
                <c:pt idx="5">
                  <c:v>Metformina</c:v>
                </c:pt>
                <c:pt idx="6">
                  <c:v>Combinado oral </c:v>
                </c:pt>
                <c:pt idx="7">
                  <c:v>Insulinas 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10</c:v>
                </c:pt>
                <c:pt idx="1">
                  <c:v>2</c:v>
                </c:pt>
                <c:pt idx="2">
                  <c:v>2</c:v>
                </c:pt>
                <c:pt idx="3">
                  <c:v>33</c:v>
                </c:pt>
                <c:pt idx="4">
                  <c:v>13</c:v>
                </c:pt>
                <c:pt idx="5">
                  <c:v>20</c:v>
                </c:pt>
                <c:pt idx="6">
                  <c:v>14</c:v>
                </c:pt>
                <c:pt idx="7">
                  <c:v>38</c:v>
                </c:pt>
              </c:numCache>
            </c:numRef>
          </c:val>
        </c:ser>
        <c:axId val="78387456"/>
        <c:axId val="78393344"/>
      </c:barChart>
      <c:catAx>
        <c:axId val="78387456"/>
        <c:scaling>
          <c:orientation val="minMax"/>
        </c:scaling>
        <c:axPos val="l"/>
        <c:numFmt formatCode="General" sourceLinked="0"/>
        <c:majorTickMark val="none"/>
        <c:tickLblPos val="nextTo"/>
        <c:crossAx val="78393344"/>
        <c:crosses val="autoZero"/>
        <c:auto val="1"/>
        <c:lblAlgn val="ctr"/>
        <c:lblOffset val="100"/>
      </c:catAx>
      <c:valAx>
        <c:axId val="78393344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78387456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&gt; 301</c:v>
                </c:pt>
                <c:pt idx="1">
                  <c:v>251 - 300</c:v>
                </c:pt>
                <c:pt idx="2">
                  <c:v>201 - 250</c:v>
                </c:pt>
                <c:pt idx="3">
                  <c:v>151 - 200</c:v>
                </c:pt>
                <c:pt idx="4">
                  <c:v>101 - 150</c:v>
                </c:pt>
                <c:pt idx="5">
                  <c:v>51 - 100</c:v>
                </c:pt>
                <c:pt idx="6">
                  <c:v>0 - 50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28</c:v>
                </c:pt>
                <c:pt idx="1">
                  <c:v>9</c:v>
                </c:pt>
                <c:pt idx="2">
                  <c:v>11</c:v>
                </c:pt>
                <c:pt idx="3">
                  <c:v>32</c:v>
                </c:pt>
                <c:pt idx="4">
                  <c:v>31</c:v>
                </c:pt>
                <c:pt idx="5">
                  <c:v>19</c:v>
                </c:pt>
                <c:pt idx="6">
                  <c:v>2</c:v>
                </c:pt>
              </c:numCache>
            </c:numRef>
          </c:val>
        </c:ser>
        <c:axId val="92978176"/>
        <c:axId val="92984064"/>
      </c:barChart>
      <c:catAx>
        <c:axId val="92978176"/>
        <c:scaling>
          <c:orientation val="minMax"/>
        </c:scaling>
        <c:axPos val="l"/>
        <c:numFmt formatCode="General" sourceLinked="0"/>
        <c:majorTickMark val="none"/>
        <c:tickLblPos val="nextTo"/>
        <c:crossAx val="92984064"/>
        <c:crosses val="autoZero"/>
        <c:auto val="1"/>
        <c:lblAlgn val="ctr"/>
        <c:lblOffset val="100"/>
      </c:catAx>
      <c:valAx>
        <c:axId val="92984064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92978176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Combinado oral</c:v>
                </c:pt>
                <c:pt idx="1">
                  <c:v>Metformina-Insulina </c:v>
                </c:pt>
                <c:pt idx="2">
                  <c:v>Glibenclamida</c:v>
                </c:pt>
                <c:pt idx="3">
                  <c:v>No Especificado</c:v>
                </c:pt>
                <c:pt idx="4">
                  <c:v>Metformina</c:v>
                </c:pt>
                <c:pt idx="5">
                  <c:v>Insulinas   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10</c:v>
                </c:pt>
                <c:pt idx="1">
                  <c:v>2</c:v>
                </c:pt>
                <c:pt idx="2">
                  <c:v>4</c:v>
                </c:pt>
                <c:pt idx="3">
                  <c:v>45</c:v>
                </c:pt>
                <c:pt idx="4">
                  <c:v>8</c:v>
                </c:pt>
                <c:pt idx="5">
                  <c:v>64</c:v>
                </c:pt>
              </c:numCache>
            </c:numRef>
          </c:val>
        </c:ser>
        <c:axId val="93164288"/>
        <c:axId val="93165824"/>
      </c:barChart>
      <c:catAx>
        <c:axId val="93164288"/>
        <c:scaling>
          <c:orientation val="minMax"/>
        </c:scaling>
        <c:axPos val="l"/>
        <c:numFmt formatCode="General" sourceLinked="0"/>
        <c:majorTickMark val="none"/>
        <c:tickLblPos val="nextTo"/>
        <c:crossAx val="93165824"/>
        <c:crosses val="autoZero"/>
        <c:auto val="1"/>
        <c:lblAlgn val="ctr"/>
        <c:lblOffset val="100"/>
      </c:catAx>
      <c:valAx>
        <c:axId val="93165824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93164288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&gt; 301</c:v>
                </c:pt>
                <c:pt idx="1">
                  <c:v>251 - 300</c:v>
                </c:pt>
                <c:pt idx="2">
                  <c:v>201 - 250</c:v>
                </c:pt>
                <c:pt idx="3">
                  <c:v>151 - 200</c:v>
                </c:pt>
                <c:pt idx="4">
                  <c:v>101 - 150</c:v>
                </c:pt>
                <c:pt idx="5">
                  <c:v>51 - 100</c:v>
                </c:pt>
                <c:pt idx="6">
                  <c:v>0 - 50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2</c:v>
                </c:pt>
                <c:pt idx="1">
                  <c:v>5</c:v>
                </c:pt>
                <c:pt idx="2">
                  <c:v>10</c:v>
                </c:pt>
                <c:pt idx="3">
                  <c:v>24</c:v>
                </c:pt>
                <c:pt idx="4">
                  <c:v>45</c:v>
                </c:pt>
                <c:pt idx="5">
                  <c:v>27</c:v>
                </c:pt>
                <c:pt idx="6">
                  <c:v>0</c:v>
                </c:pt>
              </c:numCache>
            </c:numRef>
          </c:val>
        </c:ser>
        <c:axId val="95557888"/>
        <c:axId val="95576064"/>
      </c:barChart>
      <c:catAx>
        <c:axId val="95557888"/>
        <c:scaling>
          <c:orientation val="minMax"/>
        </c:scaling>
        <c:axPos val="l"/>
        <c:numFmt formatCode="General" sourceLinked="0"/>
        <c:majorTickMark val="none"/>
        <c:tickLblPos val="nextTo"/>
        <c:crossAx val="95576064"/>
        <c:crosses val="autoZero"/>
        <c:auto val="1"/>
        <c:lblAlgn val="ctr"/>
        <c:lblOffset val="100"/>
      </c:catAx>
      <c:valAx>
        <c:axId val="95576064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95557888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Infrapeso</c:v>
                </c:pt>
                <c:pt idx="1">
                  <c:v>Normal</c:v>
                </c:pt>
                <c:pt idx="2">
                  <c:v>Sobrepeso</c:v>
                </c:pt>
                <c:pt idx="3">
                  <c:v>Obesidad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0</c:v>
                </c:pt>
                <c:pt idx="1">
                  <c:v>36</c:v>
                </c:pt>
                <c:pt idx="2">
                  <c:v>52</c:v>
                </c:pt>
                <c:pt idx="3">
                  <c:v>44</c:v>
                </c:pt>
              </c:numCache>
            </c:numRef>
          </c:val>
        </c:ser>
        <c:axId val="93041408"/>
        <c:axId val="93042944"/>
      </c:barChart>
      <c:catAx>
        <c:axId val="93041408"/>
        <c:scaling>
          <c:orientation val="minMax"/>
        </c:scaling>
        <c:axPos val="l"/>
        <c:numFmt formatCode="General" sourceLinked="0"/>
        <c:majorTickMark val="none"/>
        <c:tickLblPos val="nextTo"/>
        <c:crossAx val="93042944"/>
        <c:crosses val="autoZero"/>
        <c:auto val="1"/>
        <c:lblAlgn val="ctr"/>
        <c:lblOffset val="100"/>
      </c:catAx>
      <c:valAx>
        <c:axId val="93042944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93041408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16 o mas</c:v>
                </c:pt>
                <c:pt idx="1">
                  <c:v>11 - 15</c:v>
                </c:pt>
                <c:pt idx="2">
                  <c:v>6 - 10</c:v>
                </c:pt>
                <c:pt idx="3">
                  <c:v>0 - 5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12</c:v>
                </c:pt>
                <c:pt idx="1">
                  <c:v>10</c:v>
                </c:pt>
                <c:pt idx="2">
                  <c:v>34</c:v>
                </c:pt>
                <c:pt idx="3">
                  <c:v>57</c:v>
                </c:pt>
              </c:numCache>
            </c:numRef>
          </c:val>
        </c:ser>
        <c:axId val="95807744"/>
        <c:axId val="100278272"/>
      </c:barChart>
      <c:catAx>
        <c:axId val="95807744"/>
        <c:scaling>
          <c:orientation val="minMax"/>
        </c:scaling>
        <c:axPos val="l"/>
        <c:numFmt formatCode="General" sourceLinked="0"/>
        <c:majorTickMark val="none"/>
        <c:tickLblPos val="nextTo"/>
        <c:crossAx val="100278272"/>
        <c:crosses val="autoZero"/>
        <c:auto val="1"/>
        <c:lblAlgn val="ctr"/>
        <c:lblOffset val="100"/>
      </c:catAx>
      <c:valAx>
        <c:axId val="100278272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95807744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Número de casos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Hoja1!$A$2:$A$6</c:f>
              <c:strCache>
                <c:ptCount val="5"/>
                <c:pt idx="0">
                  <c:v>Ninguna</c:v>
                </c:pt>
                <c:pt idx="1">
                  <c:v>Infeccion de la herida quirurgica</c:v>
                </c:pt>
                <c:pt idx="2">
                  <c:v>Neumonia </c:v>
                </c:pt>
                <c:pt idx="3">
                  <c:v>Infeccion Bacteriana</c:v>
                </c:pt>
                <c:pt idx="4">
                  <c:v>No Especificada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125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</c:numCache>
            </c:numRef>
          </c:val>
        </c:ser>
        <c:axId val="83888768"/>
        <c:axId val="81464320"/>
      </c:barChart>
      <c:catAx>
        <c:axId val="83888768"/>
        <c:scaling>
          <c:orientation val="minMax"/>
        </c:scaling>
        <c:axPos val="l"/>
        <c:numFmt formatCode="General" sourceLinked="0"/>
        <c:majorTickMark val="none"/>
        <c:tickLblPos val="nextTo"/>
        <c:crossAx val="81464320"/>
        <c:crosses val="autoZero"/>
        <c:auto val="1"/>
        <c:lblAlgn val="ctr"/>
        <c:lblOffset val="100"/>
      </c:catAx>
      <c:valAx>
        <c:axId val="81464320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83888768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A3034-D91F-44C1-8C6F-72822087175B}" type="datetimeFigureOut">
              <a:rPr lang="es-ES" smtClean="0"/>
              <a:pPr/>
              <a:t>13/09/2017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B428E-EA0A-4835-9318-6CDE2C6CD8F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014691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z="5400" dirty="0" smtClean="0"/>
              <a:t>corregida</a:t>
            </a:r>
            <a:endParaRPr lang="es-ES" sz="5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741142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CORREGIDA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071199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CORREGIDA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750661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CORREGIDA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253825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Dos sin fecha de egreso CORREGIDA OTRA BASE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114455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CORREGIDA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240750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CORREGIDA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240750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13/09/2017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3025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13/09/2017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2526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13/09/2017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944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13/09/2017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57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13/09/2017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4274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13/09/2017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5481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13/09/2017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1243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13/09/2017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73252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13/09/2017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870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13/09/2017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7003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13/09/2017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6523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13/09/2017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n 6" descr="Fondo_DM2_30jul14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1"/>
            <a:ext cx="6858000" cy="88719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98458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INFORME TRIMESTRAL DIABETES MELLITUS 2 UNIDAD CENTINELA* BCS</a:t>
            </a:r>
            <a:br>
              <a:rPr lang="es-ES" dirty="0" smtClean="0"/>
            </a:br>
            <a:r>
              <a:rPr lang="es-ES" dirty="0" smtClean="0"/>
              <a:t>1ER TRIMESTRE 2017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Subdirección de Epidemiología</a:t>
            </a:r>
          </a:p>
          <a:p>
            <a:r>
              <a:rPr lang="es-ES" dirty="0" smtClean="0"/>
              <a:t>Baja California Sur</a:t>
            </a:r>
          </a:p>
          <a:p>
            <a:r>
              <a:rPr lang="es-ES" dirty="0" smtClean="0"/>
              <a:t>Secretaría de Salud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988840" y="795637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9401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9</a:t>
            </a:r>
            <a:r>
              <a:rPr lang="es-MX" sz="1800" dirty="0" smtClean="0"/>
              <a:t>. Complicaciones </a:t>
            </a:r>
            <a:r>
              <a:rPr lang="es-MX" sz="1800" dirty="0"/>
              <a:t>I</a:t>
            </a:r>
            <a:r>
              <a:rPr lang="es-MX" sz="1800" dirty="0" smtClean="0"/>
              <a:t>ntrahospitalarias </a:t>
            </a:r>
            <a:r>
              <a:rPr lang="es-MX" sz="1800" dirty="0"/>
              <a:t>P</a:t>
            </a:r>
            <a:r>
              <a:rPr lang="es-MX" sz="1800" dirty="0" smtClean="0"/>
              <a:t>acientes </a:t>
            </a:r>
            <a:r>
              <a:rPr lang="es-MX" sz="1800" dirty="0"/>
              <a:t>R</a:t>
            </a:r>
            <a:r>
              <a:rPr lang="es-MX" sz="1800" dirty="0" smtClean="0"/>
              <a:t>egistrados Unidad Centinela* BCS  ENE-MAR 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0703928"/>
              </p:ext>
            </p:extLst>
          </p:nvPr>
        </p:nvGraphicFramePr>
        <p:xfrm>
          <a:off x="342900" y="2133603"/>
          <a:ext cx="6172200" cy="5606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12776" y="774035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2308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10</a:t>
            </a:r>
            <a:r>
              <a:rPr lang="es-MX" sz="1800" dirty="0" smtClean="0"/>
              <a:t>. </a:t>
            </a:r>
            <a:r>
              <a:rPr lang="es-MX" sz="1800" dirty="0"/>
              <a:t>Discapacidad en </a:t>
            </a:r>
            <a:r>
              <a:rPr lang="es-MX" sz="1800" dirty="0" smtClean="0"/>
              <a:t>Pacientes </a:t>
            </a:r>
            <a:r>
              <a:rPr lang="es-MX" sz="1800" dirty="0"/>
              <a:t>R</a:t>
            </a:r>
            <a:r>
              <a:rPr lang="es-MX" sz="1800" dirty="0" smtClean="0"/>
              <a:t>egistrados  Unidad Centinela* BCS ENE-MAR 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07143796"/>
              </p:ext>
            </p:extLst>
          </p:nvPr>
        </p:nvGraphicFramePr>
        <p:xfrm>
          <a:off x="342900" y="2133603"/>
          <a:ext cx="6172200" cy="5894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12776" y="795637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345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dirty="0" smtClean="0"/>
              <a:t>EVALUACIÓN </a:t>
            </a:r>
            <a:br>
              <a:rPr lang="es-MX" sz="1800" dirty="0" smtClean="0"/>
            </a:br>
            <a:r>
              <a:rPr lang="es-MX" sz="1800" dirty="0" smtClean="0"/>
              <a:t>Unidad Centinela* BCS </a:t>
            </a:r>
            <a:r>
              <a:rPr lang="es-MX" sz="1800" dirty="0" smtClean="0"/>
              <a:t>ENE-MAR </a:t>
            </a:r>
            <a:r>
              <a:rPr lang="es-MX" sz="1800" dirty="0" smtClean="0"/>
              <a:t>2017</a:t>
            </a:r>
            <a:endParaRPr lang="es-MX" sz="1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268760" y="8388424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6712" y="2411760"/>
            <a:ext cx="5442598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CuadroTexto"/>
          <p:cNvSpPr txBox="1"/>
          <p:nvPr/>
        </p:nvSpPr>
        <p:spPr>
          <a:xfrm>
            <a:off x="908720" y="2051720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Calidad:</a:t>
            </a:r>
            <a:endParaRPr lang="es-MX" dirty="0"/>
          </a:p>
        </p:txBody>
      </p:sp>
      <p:sp>
        <p:nvSpPr>
          <p:cNvPr id="10" name="9 CuadroTexto"/>
          <p:cNvSpPr txBox="1"/>
          <p:nvPr/>
        </p:nvSpPr>
        <p:spPr>
          <a:xfrm>
            <a:off x="3501008" y="4499992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Resultado: </a:t>
            </a:r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130/130</a:t>
            </a:r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= </a:t>
            </a:r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</a:rPr>
              <a:t>100%</a:t>
            </a:r>
            <a:endParaRPr lang="es-MX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980728" y="493204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Oportunidad:</a:t>
            </a:r>
            <a:endParaRPr lang="es-MX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24744" y="5220072"/>
            <a:ext cx="4536504" cy="2381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12 CuadroTexto"/>
          <p:cNvSpPr txBox="1"/>
          <p:nvPr/>
        </p:nvSpPr>
        <p:spPr>
          <a:xfrm>
            <a:off x="2492896" y="7812360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Resultado: </a:t>
            </a:r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105</a:t>
            </a:r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/130= </a:t>
            </a:r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</a:rPr>
              <a:t>81</a:t>
            </a:r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</a:rPr>
              <a:t>%</a:t>
            </a:r>
            <a:endParaRPr lang="es-MX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345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1. </a:t>
            </a:r>
            <a:r>
              <a:rPr lang="es-MX" sz="1800" dirty="0"/>
              <a:t>Casos de P</a:t>
            </a:r>
            <a:r>
              <a:rPr lang="es-MX" sz="1800" dirty="0" smtClean="0"/>
              <a:t>rimera </a:t>
            </a:r>
            <a:r>
              <a:rPr lang="es-MX" sz="1800" dirty="0"/>
              <a:t>vez y </a:t>
            </a:r>
            <a:r>
              <a:rPr lang="es-MX" sz="1800" dirty="0" smtClean="0"/>
              <a:t>Subsecuentes Registrados Unidad Centinela* BCS ENE-MAR 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52879913"/>
              </p:ext>
            </p:extLst>
          </p:nvPr>
        </p:nvGraphicFramePr>
        <p:xfrm>
          <a:off x="342900" y="2133602"/>
          <a:ext cx="6172200" cy="6658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52676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2</a:t>
            </a:r>
            <a:r>
              <a:rPr lang="es-MX" sz="1800" dirty="0"/>
              <a:t>. </a:t>
            </a:r>
            <a:r>
              <a:rPr lang="es-MX" sz="1800" dirty="0" smtClean="0"/>
              <a:t>Casos Registrados </a:t>
            </a:r>
            <a:r>
              <a:rPr lang="es-MX" sz="1800" dirty="0"/>
              <a:t>por </a:t>
            </a:r>
            <a:r>
              <a:rPr lang="es-MX" sz="1800" dirty="0" smtClean="0"/>
              <a:t>Grupo </a:t>
            </a:r>
            <a:r>
              <a:rPr lang="es-MX" sz="1800" dirty="0"/>
              <a:t>E</a:t>
            </a:r>
            <a:r>
              <a:rPr lang="es-MX" sz="1800" dirty="0" smtClean="0"/>
              <a:t>tario </a:t>
            </a:r>
            <a:r>
              <a:rPr lang="es-MX" sz="1800" dirty="0"/>
              <a:t>y </a:t>
            </a:r>
            <a:r>
              <a:rPr lang="es-MX" sz="1800" dirty="0" smtClean="0"/>
              <a:t>Sexo Unidad Centinela* BCS ENE-MAR 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40490682"/>
              </p:ext>
            </p:extLst>
          </p:nvPr>
        </p:nvGraphicFramePr>
        <p:xfrm>
          <a:off x="342900" y="2133603"/>
          <a:ext cx="6172200" cy="5966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556792" y="8028384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8470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3</a:t>
            </a:r>
            <a:r>
              <a:rPr lang="es-MX" sz="1800" dirty="0" smtClean="0"/>
              <a:t>. </a:t>
            </a:r>
            <a:r>
              <a:rPr lang="es-MX" sz="1800" dirty="0"/>
              <a:t>Manejo </a:t>
            </a:r>
            <a:r>
              <a:rPr lang="es-MX" sz="1800" dirty="0" smtClean="0"/>
              <a:t>Terapéutico </a:t>
            </a:r>
            <a:r>
              <a:rPr lang="es-MX" sz="1800" dirty="0"/>
              <a:t>R</a:t>
            </a:r>
            <a:r>
              <a:rPr lang="es-MX" sz="1800" dirty="0" smtClean="0"/>
              <a:t>eportado </a:t>
            </a:r>
            <a:r>
              <a:rPr lang="es-MX" sz="1800" dirty="0"/>
              <a:t>al </a:t>
            </a:r>
            <a:r>
              <a:rPr lang="es-MX" sz="1800" dirty="0" smtClean="0"/>
              <a:t>Ingreso Unidad Centinela* BCS ENE-MAR 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42080594"/>
              </p:ext>
            </p:extLst>
          </p:nvPr>
        </p:nvGraphicFramePr>
        <p:xfrm>
          <a:off x="342900" y="2133603"/>
          <a:ext cx="6172200" cy="5894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12776" y="795637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782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4</a:t>
            </a:r>
            <a:r>
              <a:rPr lang="es-MX" sz="1800" dirty="0" smtClean="0"/>
              <a:t>. </a:t>
            </a:r>
            <a:r>
              <a:rPr lang="es-MX" sz="1800" dirty="0"/>
              <a:t>Niveles de </a:t>
            </a:r>
            <a:r>
              <a:rPr lang="es-MX" sz="1800" dirty="0" smtClean="0"/>
              <a:t>Glucemia </a:t>
            </a:r>
            <a:r>
              <a:rPr lang="es-MX" sz="1800" dirty="0"/>
              <a:t>al </a:t>
            </a:r>
            <a:r>
              <a:rPr lang="es-MX" sz="1800" dirty="0" smtClean="0"/>
              <a:t>Ingreso Unidad Centinela* BCS  ENE-MAR 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03545641"/>
              </p:ext>
            </p:extLst>
          </p:nvPr>
        </p:nvGraphicFramePr>
        <p:xfrm>
          <a:off x="342900" y="2133603"/>
          <a:ext cx="6172200" cy="5894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84784" y="795637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9447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5</a:t>
            </a:r>
            <a:r>
              <a:rPr lang="es-MX" sz="1800" dirty="0" smtClean="0"/>
              <a:t>. </a:t>
            </a:r>
            <a:r>
              <a:rPr lang="es-MX" sz="1800" dirty="0"/>
              <a:t>Manejo </a:t>
            </a:r>
            <a:r>
              <a:rPr lang="es-MX" sz="1800" dirty="0" smtClean="0"/>
              <a:t>Terapéutico </a:t>
            </a:r>
            <a:r>
              <a:rPr lang="es-MX" sz="1800" dirty="0"/>
              <a:t>R</a:t>
            </a:r>
            <a:r>
              <a:rPr lang="es-MX" sz="1800" dirty="0" smtClean="0"/>
              <a:t>eportado </a:t>
            </a:r>
            <a:r>
              <a:rPr lang="es-MX" sz="1800" dirty="0"/>
              <a:t>al </a:t>
            </a:r>
            <a:r>
              <a:rPr lang="es-MX" sz="1800" dirty="0" smtClean="0"/>
              <a:t>Egreso Unidad Centinela* BCS ENE-MAR 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69195832"/>
              </p:ext>
            </p:extLst>
          </p:nvPr>
        </p:nvGraphicFramePr>
        <p:xfrm>
          <a:off x="342900" y="2133603"/>
          <a:ext cx="6172200" cy="5678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12776" y="7812360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91811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6</a:t>
            </a:r>
            <a:r>
              <a:rPr lang="es-MX" sz="1800" dirty="0" smtClean="0"/>
              <a:t>. </a:t>
            </a:r>
            <a:r>
              <a:rPr lang="es-MX" sz="1800" dirty="0"/>
              <a:t>Niveles de </a:t>
            </a:r>
            <a:r>
              <a:rPr lang="es-MX" sz="1800" dirty="0" smtClean="0"/>
              <a:t>Glucemia </a:t>
            </a:r>
            <a:r>
              <a:rPr lang="es-MX" sz="1800" dirty="0"/>
              <a:t>al </a:t>
            </a:r>
            <a:r>
              <a:rPr lang="es-MX" sz="1800" dirty="0" smtClean="0"/>
              <a:t>Egreso  Unidad Centinela* BCS ENE-MAR 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6982588"/>
              </p:ext>
            </p:extLst>
          </p:nvPr>
        </p:nvGraphicFramePr>
        <p:xfrm>
          <a:off x="342900" y="2133603"/>
          <a:ext cx="6172200" cy="5606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340768" y="774035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6831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7</a:t>
            </a:r>
            <a:r>
              <a:rPr lang="es-MX" sz="1800" dirty="0" smtClean="0"/>
              <a:t>. </a:t>
            </a:r>
            <a:r>
              <a:rPr lang="es-MX" sz="1800" dirty="0"/>
              <a:t>IMC de </a:t>
            </a:r>
            <a:r>
              <a:rPr lang="es-MX" sz="1800" dirty="0" smtClean="0"/>
              <a:t>Pacientes </a:t>
            </a:r>
            <a:r>
              <a:rPr lang="es-MX" sz="1800" dirty="0"/>
              <a:t>R</a:t>
            </a:r>
            <a:r>
              <a:rPr lang="es-MX" sz="1800" dirty="0" smtClean="0"/>
              <a:t>egistrados Unidad Centinela* BCS ENE-MAR 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31999584"/>
              </p:ext>
            </p:extLst>
          </p:nvPr>
        </p:nvGraphicFramePr>
        <p:xfrm>
          <a:off x="342900" y="2133603"/>
          <a:ext cx="6172200" cy="5606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84784" y="7668344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5112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8</a:t>
            </a:r>
            <a:r>
              <a:rPr lang="es-MX" sz="1800" dirty="0" smtClean="0"/>
              <a:t>. </a:t>
            </a:r>
            <a:r>
              <a:rPr lang="es-MX" sz="1800" dirty="0"/>
              <a:t>Días de </a:t>
            </a:r>
            <a:r>
              <a:rPr lang="es-MX" sz="1800" dirty="0" smtClean="0"/>
              <a:t>Estancias </a:t>
            </a:r>
            <a:r>
              <a:rPr lang="es-MX" sz="1800" dirty="0"/>
              <a:t>I</a:t>
            </a:r>
            <a:r>
              <a:rPr lang="es-MX" sz="1800" dirty="0" smtClean="0"/>
              <a:t>ntrahospitalaria </a:t>
            </a:r>
            <a:r>
              <a:rPr lang="es-MX" sz="1800" dirty="0"/>
              <a:t>en </a:t>
            </a:r>
            <a:r>
              <a:rPr lang="es-MX" sz="1800" dirty="0" smtClean="0"/>
              <a:t>Pacientes Registrados Unidad Centinela* BCS  ENE-MAR 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19254399"/>
              </p:ext>
            </p:extLst>
          </p:nvPr>
        </p:nvGraphicFramePr>
        <p:xfrm>
          <a:off x="342900" y="2133603"/>
          <a:ext cx="6172200" cy="5822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340768" y="795637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104398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</TotalTime>
  <Words>419</Words>
  <Application>Microsoft Office PowerPoint</Application>
  <PresentationFormat>Presentación en pantalla (4:3)</PresentationFormat>
  <Paragraphs>66</Paragraphs>
  <Slides>12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1_Tema de Office</vt:lpstr>
      <vt:lpstr>INFORME TRIMESTRAL DIABETES MELLITUS 2 UNIDAD CENTINELA* BCS 1ER TRIMESTRE 2017</vt:lpstr>
      <vt:lpstr>Gráfico 1. Casos de Primera vez y Subsecuentes Registrados Unidad Centinela* BCS ENE-MAR 2017</vt:lpstr>
      <vt:lpstr>Gráfico 2. Casos Registrados por Grupo Etario y Sexo Unidad Centinela* BCS ENE-MAR 2017</vt:lpstr>
      <vt:lpstr>Gráfico 3. Manejo Terapéutico Reportado al Ingreso Unidad Centinela* BCS ENE-MAR 2017</vt:lpstr>
      <vt:lpstr>Gráfico 4. Niveles de Glucemia al Ingreso Unidad Centinela* BCS  ENE-MAR 2017</vt:lpstr>
      <vt:lpstr>Gráfico 5. Manejo Terapéutico Reportado al Egreso Unidad Centinela* BCS ENE-MAR 2017</vt:lpstr>
      <vt:lpstr>Gráfico 6. Niveles de Glucemia al Egreso  Unidad Centinela* BCS ENE-MAR 2017</vt:lpstr>
      <vt:lpstr>Gráfico 7. IMC de Pacientes Registrados Unidad Centinela* BCS ENE-MAR 2017</vt:lpstr>
      <vt:lpstr>Gráfico 8. Días de Estancias Intrahospitalaria en Pacientes Registrados Unidad Centinela* BCS  ENE-MAR 2017</vt:lpstr>
      <vt:lpstr>Gráfico 9. Complicaciones Intrahospitalarias Pacientes Registrados Unidad Centinela* BCS  ENE-MAR 2017</vt:lpstr>
      <vt:lpstr>Gráfico 10. Discapacidad en Pacientes Registrados  Unidad Centinela* BCS ENE-MAR 2017</vt:lpstr>
      <vt:lpstr>EVALUACIÓN  Unidad Centinela* BCS ENE-MAR 2017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trimestral  Diabetes Mellitus Tipo 2</dc:title>
  <dc:creator>Daniel</dc:creator>
  <cp:lastModifiedBy>flucero</cp:lastModifiedBy>
  <cp:revision>70</cp:revision>
  <dcterms:created xsi:type="dcterms:W3CDTF">2016-09-29T16:49:13Z</dcterms:created>
  <dcterms:modified xsi:type="dcterms:W3CDTF">2017-09-13T20:04:47Z</dcterms:modified>
</cp:coreProperties>
</file>